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imes New Roman" charset="1" panose="02020603050405020304"/>
      <p:regular r:id="rId14"/>
    </p:embeddedFont>
    <p:embeddedFont>
      <p:font typeface="Tomorrow" charset="1" panose="00000000000000000000"/>
      <p:regular r:id="rId15"/>
    </p:embeddedFont>
    <p:embeddedFont>
      <p:font typeface="Mokoto" charset="1" panose="00000000000000000000"/>
      <p:regular r:id="rId16"/>
    </p:embeddedFont>
    <p:embeddedFont>
      <p:font typeface="Anton" charset="1" panose="00000500000000000000"/>
      <p:regular r:id="rId17"/>
    </p:embeddedFont>
    <p:embeddedFont>
      <p:font typeface="Times New Roman MT" charset="1" panose="02030502070405020303"/>
      <p:regular r:id="rId18"/>
    </p:embeddedFont>
    <p:embeddedFont>
      <p:font typeface="Codec Pro" charset="1" panose="00000500000000000000"/>
      <p:regular r:id="rId19"/>
    </p:embeddedFont>
    <p:embeddedFont>
      <p:font typeface="Times New Roman MT Condensed" charset="1" panose="020305060704050203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jpeg" Type="http://schemas.openxmlformats.org/officeDocument/2006/relationships/image"/><Relationship Id="rId6" Target="../media/image5.pn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55" r="0" b="-6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0629" y="-1882901"/>
            <a:ext cx="12919638" cy="12919638"/>
          </a:xfrm>
          <a:custGeom>
            <a:avLst/>
            <a:gdLst/>
            <a:ahLst/>
            <a:cxnLst/>
            <a:rect r="r" b="b" t="t" l="l"/>
            <a:pathLst>
              <a:path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1680" y="1028700"/>
            <a:ext cx="639926" cy="768471"/>
          </a:xfrm>
          <a:custGeom>
            <a:avLst/>
            <a:gdLst/>
            <a:ahLst/>
            <a:cxnLst/>
            <a:rect r="r" b="b" t="t" l="l"/>
            <a:pathLst>
              <a:path h="768471" w="639926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37358" y="3600226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9981" y="3676426"/>
            <a:ext cx="16009319" cy="27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9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NEWS ENTITY EXTRACTION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688338"/>
            <a:ext cx="326112" cy="34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3995" y="3939722"/>
            <a:ext cx="3875673" cy="7329878"/>
          </a:xfrm>
          <a:custGeom>
            <a:avLst/>
            <a:gdLst/>
            <a:ahLst/>
            <a:cxnLst/>
            <a:rect r="r" b="b" t="t" l="l"/>
            <a:pathLst>
              <a:path h="7329878" w="3875673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7894" y="1982214"/>
            <a:ext cx="10792212" cy="136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940086" y="6818715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54726" y="4173652"/>
            <a:ext cx="3875673" cy="7329878"/>
          </a:xfrm>
          <a:custGeom>
            <a:avLst/>
            <a:gdLst/>
            <a:ahLst/>
            <a:cxnLst/>
            <a:rect r="r" b="b" t="t" l="l"/>
            <a:pathLst>
              <a:path h="7329878" w="3875673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9204" y="-2778802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05" y="4023047"/>
            <a:ext cx="17620412" cy="641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Y.Yaswanth              AP23110010623</a:t>
            </a:r>
          </a:p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 </a:t>
            </a:r>
          </a:p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N.Karthikeya            AP23110010822</a:t>
            </a:r>
          </a:p>
          <a:p>
            <a:pPr algn="ctr">
              <a:lnSpc>
                <a:spcPts val="4821"/>
              </a:lnSpc>
            </a:pPr>
          </a:p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N.Sai Praneeth         AP23110010846</a:t>
            </a:r>
          </a:p>
          <a:p>
            <a:pPr algn="ctr">
              <a:lnSpc>
                <a:spcPts val="4821"/>
              </a:lnSpc>
            </a:pPr>
          </a:p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S.Soumith                  AP23110010837</a:t>
            </a:r>
          </a:p>
          <a:p>
            <a:pPr algn="ctr">
              <a:lnSpc>
                <a:spcPts val="4821"/>
              </a:lnSpc>
            </a:pPr>
          </a:p>
          <a:p>
            <a:pPr algn="ctr">
              <a:lnSpc>
                <a:spcPts val="4821"/>
              </a:lnSpc>
            </a:pPr>
            <a:r>
              <a:rPr lang="en-US" sz="34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K.Bharath Kumar     AP23110010835</a:t>
            </a:r>
          </a:p>
          <a:p>
            <a:pPr algn="ctr">
              <a:lnSpc>
                <a:spcPts val="3702"/>
              </a:lnSpc>
            </a:pPr>
          </a:p>
          <a:p>
            <a:pPr algn="ctr">
              <a:lnSpc>
                <a:spcPts val="37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1241" y="-1316319"/>
            <a:ext cx="12919638" cy="12919638"/>
          </a:xfrm>
          <a:custGeom>
            <a:avLst/>
            <a:gdLst/>
            <a:ahLst/>
            <a:cxnLst/>
            <a:rect r="r" b="b" t="t" l="l"/>
            <a:pathLst>
              <a:path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52841" y="5367493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21609" y="5143500"/>
            <a:ext cx="6778815" cy="8191921"/>
          </a:xfrm>
          <a:custGeom>
            <a:avLst/>
            <a:gdLst/>
            <a:ahLst/>
            <a:cxnLst/>
            <a:rect r="r" b="b" t="t" l="l"/>
            <a:pathLst>
              <a:path h="8191921" w="6778815">
                <a:moveTo>
                  <a:pt x="6778815" y="0"/>
                </a:moveTo>
                <a:lnTo>
                  <a:pt x="0" y="0"/>
                </a:lnTo>
                <a:lnTo>
                  <a:pt x="0" y="8191921"/>
                </a:lnTo>
                <a:lnTo>
                  <a:pt x="6778815" y="8191921"/>
                </a:lnTo>
                <a:lnTo>
                  <a:pt x="677881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4224" y="776555"/>
            <a:ext cx="15889754" cy="13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 &amp; 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101716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420" y="1935837"/>
            <a:ext cx="8744681" cy="801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6"/>
              </a:lnSpc>
            </a:pPr>
            <a:r>
              <a:rPr lang="en-US" sz="3875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Problem Statement</a:t>
            </a:r>
          </a:p>
          <a:p>
            <a:pPr algn="l" marL="685605" indent="-342803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Financial news holds important insights like company updates, stock clues, and market events.</a:t>
            </a:r>
          </a:p>
          <a:p>
            <a:pPr algn="l" marL="685605" indent="-342803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Manual extraction is slow, tiring, and prone to errors.</a:t>
            </a:r>
          </a:p>
          <a:p>
            <a:pPr algn="l" marL="685605" indent="-342803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Growing news volume makes real-time analysis difficult.</a:t>
            </a:r>
          </a:p>
          <a:p>
            <a:pPr algn="l" marL="685605" indent="-342803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Analysts may miss trends or delay reporting due to slow processing.</a:t>
            </a:r>
          </a:p>
          <a:p>
            <a:pPr algn="l" marL="685605" indent="-342803" lvl="1">
              <a:lnSpc>
                <a:spcPts val="4445"/>
              </a:lnSpc>
              <a:spcBef>
                <a:spcPct val="0"/>
              </a:spcBef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1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smart automated system is needed to extract financial entities quickly and accurately.</a:t>
            </a:r>
          </a:p>
          <a:p>
            <a:pPr algn="l">
              <a:lnSpc>
                <a:spcPts val="444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095406" y="2133316"/>
            <a:ext cx="7095653" cy="726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Objectives</a:t>
            </a:r>
          </a:p>
          <a:p>
            <a:pPr algn="ctr" marL="582828" indent="-29141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</a:t>
            </a: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build an NLP-based system that identifies company names, stock tickers, currencies, and financial events from news articles.</a:t>
            </a:r>
          </a:p>
          <a:p>
            <a:pPr algn="ctr" marL="582828" indent="-29141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automate the extraction of key financial information for faster analysis.</a:t>
            </a:r>
          </a:p>
          <a:p>
            <a:pPr algn="ctr" marL="582828" indent="-29141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improve reporting accuracy and reduce manual effort.</a:t>
            </a:r>
          </a:p>
          <a:p>
            <a:pPr algn="ctr" marL="582828" indent="-29141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provide structured insights that support timely decision-making.</a:t>
            </a:r>
          </a:p>
          <a:p>
            <a:pPr algn="ctr" marL="582828" indent="-29141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deploy the solution as a web application for easy access and usability.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2673" y="-3497784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40106" y="2626055"/>
            <a:ext cx="3453813" cy="7568117"/>
          </a:xfrm>
          <a:custGeom>
            <a:avLst/>
            <a:gdLst/>
            <a:ahLst/>
            <a:cxnLst/>
            <a:rect r="r" b="b" t="t" l="l"/>
            <a:pathLst>
              <a:path h="7568117" w="3453813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2771" y="329873"/>
            <a:ext cx="14540106" cy="85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8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PROPOSED SOLUTION &amp; 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14" y="2828426"/>
            <a:ext cx="9084710" cy="60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1"/>
              </a:lnSpc>
            </a:pPr>
            <a:r>
              <a:rPr lang="en-US" sz="40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</a:p>
          <a:p>
            <a:pPr algn="ctr">
              <a:lnSpc>
                <a:spcPts val="5311"/>
              </a:lnSpc>
            </a:pPr>
          </a:p>
          <a:p>
            <a:pPr algn="ctr" marL="631995" indent="-315997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Develop an NLP-based system using Named Entity Recognition (NER).</a:t>
            </a:r>
          </a:p>
          <a:p>
            <a:pPr algn="ctr" marL="631995" indent="-315997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Use spaCy to process financial news text and detect important entities.</a:t>
            </a:r>
          </a:p>
          <a:p>
            <a:pPr algn="ctr" marL="631995" indent="-315997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Automatically extract company names, stock values, currencies, and events.</a:t>
            </a:r>
          </a:p>
          <a:p>
            <a:pPr algn="ctr" marL="631995" indent="-315997" lvl="1">
              <a:lnSpc>
                <a:spcPts val="4098"/>
              </a:lnSpc>
              <a:spcBef>
                <a:spcPct val="0"/>
              </a:spcBef>
              <a:buFont typeface="Arial"/>
              <a:buChar char="•"/>
            </a:pPr>
            <a:r>
              <a:rPr lang="en-US" sz="292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Display results in a structured and easy-to-read format through a web app.</a:t>
            </a:r>
          </a:p>
          <a:p>
            <a:pPr algn="ctr">
              <a:lnSpc>
                <a:spcPts val="409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52824" y="2578430"/>
            <a:ext cx="9329306" cy="604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</a:pPr>
          </a:p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Workflow</a:t>
            </a:r>
          </a:p>
          <a:p>
            <a:pPr algn="ctr">
              <a:lnSpc>
                <a:spcPts val="5104"/>
              </a:lnSpc>
            </a:pPr>
          </a:p>
          <a:p>
            <a:pPr algn="ctr" marL="680673" indent="-34033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Input financial news text into the system.</a:t>
            </a:r>
          </a:p>
          <a:p>
            <a:pPr algn="ctr" marL="680673" indent="-34033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Preprocess and tokenize text using NLP.</a:t>
            </a:r>
          </a:p>
          <a:p>
            <a:pPr algn="ctr" marL="680673" indent="-34033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Run NER to identify and classify financial entities.</a:t>
            </a:r>
          </a:p>
          <a:p>
            <a:pPr algn="ctr" marL="680673" indent="-34033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Store or display extracted entities for analysis.</a:t>
            </a:r>
          </a:p>
          <a:p>
            <a:pPr algn="ctr" marL="680673" indent="-34033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Provide output to users via a web interface.</a:t>
            </a:r>
          </a:p>
          <a:p>
            <a:pPr algn="ctr">
              <a:lnSpc>
                <a:spcPts val="35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407" t="-24899" r="-4642" b="-424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12046" y="470894"/>
            <a:ext cx="7463909" cy="55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 &amp; 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39545" y="3010197"/>
            <a:ext cx="6907903" cy="576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574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Dataset</a:t>
            </a:r>
          </a:p>
          <a:p>
            <a:pPr algn="ctr" marL="771663" indent="-385831" lvl="1">
              <a:lnSpc>
                <a:spcPts val="5003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FINER Dataset containing annotated financial news articles.</a:t>
            </a:r>
          </a:p>
          <a:p>
            <a:pPr algn="ctr" marL="771663" indent="-385831" lvl="1">
              <a:lnSpc>
                <a:spcPts val="5003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Includes entities like company names, stock prices, currencies, and economic events.</a:t>
            </a:r>
          </a:p>
          <a:p>
            <a:pPr algn="ctr" marL="771663" indent="-385831" lvl="1">
              <a:lnSpc>
                <a:spcPts val="5003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Used to train and test the extraction of financial entities.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409874" y="3038772"/>
            <a:ext cx="7519596" cy="559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Methodology</a:t>
            </a:r>
          </a:p>
          <a:p>
            <a:pPr algn="ctr">
              <a:lnSpc>
                <a:spcPts val="4009"/>
              </a:lnSpc>
            </a:pPr>
          </a:p>
          <a:p>
            <a:pPr algn="ctr" marL="618315" indent="-309158" lvl="1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Import required NLP libraries like spaCy and pandas.</a:t>
            </a:r>
          </a:p>
          <a:p>
            <a:pPr algn="ctr" marL="618315" indent="-309158" lvl="1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Load financial text data and preprocess it.</a:t>
            </a:r>
          </a:p>
          <a:p>
            <a:pPr algn="ctr" marL="618315" indent="-309158" lvl="1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Use a pretrained NER model to scan and identify entities.</a:t>
            </a:r>
          </a:p>
          <a:p>
            <a:pPr algn="ctr" marL="618315" indent="-309158" lvl="1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Categorize extracted entities such as ORG, MONEY, PERSON, etc.</a:t>
            </a:r>
          </a:p>
          <a:p>
            <a:pPr algn="ctr" marL="618315" indent="-309158" lvl="1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Store and display results for analysis through a web interface.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0334"/>
            <a:ext cx="639926" cy="768471"/>
          </a:xfrm>
          <a:custGeom>
            <a:avLst/>
            <a:gdLst/>
            <a:ahLst/>
            <a:cxnLst/>
            <a:rect r="r" b="b" t="t" l="l"/>
            <a:pathLst>
              <a:path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35" y="2368056"/>
            <a:ext cx="2775444" cy="27754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279374" y="-2029641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20810" y="1845954"/>
            <a:ext cx="8766451" cy="812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TECHNOLOGIES USED</a:t>
            </a:r>
          </a:p>
          <a:p>
            <a:pPr algn="ctr">
              <a:lnSpc>
                <a:spcPts val="4833"/>
              </a:lnSpc>
            </a:pPr>
          </a:p>
          <a:p>
            <a:pPr algn="ctr" marL="984488" indent="-492244" lvl="1">
              <a:lnSpc>
                <a:spcPts val="4833"/>
              </a:lnSpc>
              <a:buFont typeface="Arial"/>
              <a:buChar char="•"/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Python – core programming language</a:t>
            </a:r>
          </a:p>
          <a:p>
            <a:pPr algn="ctr" marL="984488" indent="-492244" lvl="1">
              <a:lnSpc>
                <a:spcPts val="4833"/>
              </a:lnSpc>
              <a:buFont typeface="Arial"/>
              <a:buChar char="•"/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spaCy – NLP engine for Named Entity Recognition</a:t>
            </a:r>
          </a:p>
          <a:p>
            <a:pPr algn="ctr" marL="984488" indent="-492244" lvl="1">
              <a:lnSpc>
                <a:spcPts val="4833"/>
              </a:lnSpc>
              <a:buFont typeface="Arial"/>
              <a:buChar char="•"/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NumPy &amp; Pandas – data handling and preprocessing</a:t>
            </a:r>
          </a:p>
          <a:p>
            <a:pPr algn="ctr" marL="984488" indent="-492244" lvl="1">
              <a:lnSpc>
                <a:spcPts val="4833"/>
              </a:lnSpc>
              <a:buFont typeface="Arial"/>
              <a:buChar char="•"/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Jupyter Notebook / Google Colab – model development environment</a:t>
            </a:r>
          </a:p>
          <a:p>
            <a:pPr algn="ctr" marL="984488" indent="-492244" lvl="1">
              <a:lnSpc>
                <a:spcPts val="4833"/>
              </a:lnSpc>
              <a:buFont typeface="Arial"/>
              <a:buChar char="•"/>
            </a:pPr>
            <a:r>
              <a:rPr lang="en-US" sz="45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Flask / FastAPI – deployment of web-based application</a:t>
            </a:r>
          </a:p>
          <a:p>
            <a:pPr algn="ctr">
              <a:lnSpc>
                <a:spcPts val="126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25788" y="1122689"/>
            <a:ext cx="1851782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054818" y="2147854"/>
            <a:ext cx="2775444" cy="2775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9374" y="-1672132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4008" y="1170314"/>
            <a:ext cx="4903305" cy="10162291"/>
          </a:xfrm>
          <a:custGeom>
            <a:avLst/>
            <a:gdLst/>
            <a:ahLst/>
            <a:cxnLst/>
            <a:rect r="r" b="b" t="t" l="l"/>
            <a:pathLst>
              <a:path h="10162291" w="4903305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5237" y="2413993"/>
            <a:ext cx="15058741" cy="13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RESULTS &amp; FINDINGS SLIDE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8573" y="4289107"/>
            <a:ext cx="15058741" cy="561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</a:p>
          <a:p>
            <a:pPr algn="ctr" marL="683139" indent="-341569" lvl="1">
              <a:lnSpc>
                <a:spcPts val="4429"/>
              </a:lnSpc>
              <a:buFont typeface="Arial"/>
              <a:buChar char="•"/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System extracted key financial entities successfully.</a:t>
            </a:r>
          </a:p>
          <a:p>
            <a:pPr algn="ctr" marL="683139" indent="-341569" lvl="1">
              <a:lnSpc>
                <a:spcPts val="4429"/>
              </a:lnSpc>
              <a:buFont typeface="Arial"/>
              <a:buChar char="•"/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Information was categorized clearly for analysis.</a:t>
            </a:r>
          </a:p>
          <a:p>
            <a:pPr algn="ctr" marL="683139" indent="-341569" lvl="1">
              <a:lnSpc>
                <a:spcPts val="4429"/>
              </a:lnSpc>
              <a:buFont typeface="Arial"/>
              <a:buChar char="•"/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Faster and more accurate than manual extraction.</a:t>
            </a:r>
          </a:p>
          <a:p>
            <a:pPr algn="ctr" marL="683139" indent="-341569" lvl="1">
              <a:lnSpc>
                <a:spcPts val="4429"/>
              </a:lnSpc>
              <a:buFont typeface="Arial"/>
              <a:buChar char="•"/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Improved reporting efficiency and insight generation.</a:t>
            </a:r>
          </a:p>
          <a:p>
            <a:pPr algn="ctr">
              <a:lnSpc>
                <a:spcPts val="4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1961" y="-3514501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61551" y="3909031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2084" y="4339128"/>
            <a:ext cx="9513806" cy="467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Conclusion</a:t>
            </a:r>
          </a:p>
          <a:p>
            <a:pPr algn="ctr" marL="708969" indent="-354485" lvl="1">
              <a:lnSpc>
                <a:spcPts val="4597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system automates financial entity extraction from news articles.</a:t>
            </a:r>
          </a:p>
          <a:p>
            <a:pPr algn="ctr" marL="708969" indent="-354485" lvl="1">
              <a:lnSpc>
                <a:spcPts val="4597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It improves accuracy, speed, and reporting efficiency.</a:t>
            </a:r>
          </a:p>
          <a:p>
            <a:pPr algn="ctr" marL="708969" indent="-354485" lvl="1">
              <a:lnSpc>
                <a:spcPts val="4597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Useful for analysts, news agencies, and market researchers.</a:t>
            </a:r>
          </a:p>
          <a:p>
            <a:pPr algn="ctr">
              <a:lnSpc>
                <a:spcPts val="459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88519" y="4659938"/>
            <a:ext cx="4028613" cy="4114800"/>
          </a:xfrm>
          <a:custGeom>
            <a:avLst/>
            <a:gdLst/>
            <a:ahLst/>
            <a:cxnLst/>
            <a:rect r="r" b="b" t="t" l="l"/>
            <a:pathLst>
              <a:path h="4114800" w="4028613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1679" y="2029839"/>
            <a:ext cx="13788422" cy="131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 &amp; FUTURE SCOPE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40106" y="1906014"/>
            <a:ext cx="4028613" cy="4114800"/>
          </a:xfrm>
          <a:custGeom>
            <a:avLst/>
            <a:gdLst/>
            <a:ahLst/>
            <a:cxnLst/>
            <a:rect r="r" b="b" t="t" l="l"/>
            <a:pathLst>
              <a:path h="4114800" w="4028613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54963" y="4329603"/>
            <a:ext cx="8050504" cy="361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5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Future Scope</a:t>
            </a:r>
          </a:p>
          <a:p>
            <a:pPr algn="ctr" marL="515445" indent="-257722" lvl="1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Enhancing accuracy with domain-specific training.</a:t>
            </a:r>
          </a:p>
          <a:p>
            <a:pPr algn="ctr" marL="515445" indent="-257722" lvl="1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Adding real-time news analysis and alerts.</a:t>
            </a:r>
          </a:p>
          <a:p>
            <a:pPr algn="ctr" marL="515445" indent="-257722" lvl="1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Supporting more financial data types and multiple languages.</a:t>
            </a:r>
          </a:p>
          <a:p>
            <a:pPr algn="ctr" marL="515445" indent="-257722" lvl="1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Integrating dashboards for visualization and trend tracking.</a:t>
            </a:r>
          </a:p>
          <a:p>
            <a:pPr algn="ctr">
              <a:lnSpc>
                <a:spcPts val="33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DAG6hsjkXtI</dc:identifier>
  <dcterms:modified xsi:type="dcterms:W3CDTF">2011-08-01T06:04:30Z</dcterms:modified>
  <cp:revision>1</cp:revision>
  <dc:title>Artificial Intelligence</dc:title>
</cp:coreProperties>
</file>